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4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4" r:id="rId14"/>
    <p:sldId id="263" r:id="rId15"/>
    <p:sldId id="26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660"/>
  </p:normalViewPr>
  <p:slideViewPr>
    <p:cSldViewPr>
      <p:cViewPr>
        <p:scale>
          <a:sx n="73" d="100"/>
          <a:sy n="73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F8DD2-9D7E-4099-A18C-04DE4A254F7C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8D4CC-17C8-4059-9380-C2167150D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8D4CC-17C8-4059-9380-C2167150D5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58ACE4-1B7A-4663-A980-F6CE379EEBC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1127EE-7260-4207-A081-C859931D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twitter.com/search?q=OccupyWallStreet" TargetMode="External"/><Relationship Id="rId7" Type="http://schemas.openxmlformats.org/officeDocument/2006/relationships/hyperlink" Target="http://twapperkeeper.com/tweetdetail.php?type=hashtag&amp;name=occupywallstreet&amp;notebook_id=29134&amp;tweet_id=13393575021025689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twitter.com/search?q=O" TargetMode="External"/><Relationship Id="rId5" Type="http://schemas.openxmlformats.org/officeDocument/2006/relationships/hyperlink" Target="http://search.twitter.com/search?q=OccupyWallStNYC" TargetMode="External"/><Relationship Id="rId4" Type="http://schemas.openxmlformats.org/officeDocument/2006/relationships/hyperlink" Target="http://search.twitter.com/search?q=OW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By: Kirk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Winans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Advisors: Professor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Striegnitz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and Professor Seri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Interdepartmental Computer Science/Political Science Project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Contemporary Social </a:t>
            </a:r>
            <a:r>
              <a:rPr lang="en-US" dirty="0" smtClean="0">
                <a:solidFill>
                  <a:schemeClr val="tx1"/>
                </a:solidFill>
              </a:rPr>
              <a:t>Movements Through Twitter: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Cases of Madison and Occupy Wall Street</a:t>
            </a:r>
          </a:p>
        </p:txBody>
      </p:sp>
    </p:spTree>
  </p:cSld>
  <p:clrMapOvr>
    <a:masterClrMapping/>
  </p:clrMapOvr>
  <p:transition advTm="226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Over Time - Wisconsin</a:t>
            </a:r>
            <a:endParaRPr lang="en-US" dirty="0"/>
          </a:p>
        </p:txBody>
      </p:sp>
      <p:pic>
        <p:nvPicPr>
          <p:cNvPr id="6" name="Picture 5" descr="WITweetsBy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8661178" cy="436553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Feb 21, Feb 26, Mar 9, Mar 10</a:t>
            </a:r>
          </a:p>
        </p:txBody>
      </p:sp>
    </p:spTree>
  </p:cSld>
  <p:clrMapOvr>
    <a:masterClrMapping/>
  </p:clrMapOvr>
  <p:transition advTm="550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Over Time - OWS</a:t>
            </a:r>
            <a:endParaRPr lang="en-US" dirty="0"/>
          </a:p>
        </p:txBody>
      </p:sp>
      <p:pic>
        <p:nvPicPr>
          <p:cNvPr id="4" name="Picture 3" descr="OWSTweetsByD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8667750" cy="4343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Sep 16, Oct 4, Oct 14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advTm="6530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524000"/>
          </a:xfrm>
        </p:spPr>
        <p:txBody>
          <a:bodyPr/>
          <a:lstStyle/>
          <a:p>
            <a:r>
              <a:rPr lang="en-US" dirty="0" smtClean="0"/>
              <a:t>Excludes #</a:t>
            </a:r>
            <a:r>
              <a:rPr lang="en-US" dirty="0" err="1" smtClean="0"/>
              <a:t>wiunion</a:t>
            </a:r>
            <a:r>
              <a:rPr lang="en-US" dirty="0" smtClean="0"/>
              <a:t>, #p2</a:t>
            </a:r>
          </a:p>
          <a:p>
            <a:r>
              <a:rPr lang="en-US" dirty="0" smtClean="0"/>
              <a:t>Solidarity, Unions, Protests, </a:t>
            </a:r>
            <a:r>
              <a:rPr lang="en-US" dirty="0" err="1" smtClean="0"/>
              <a:t>Teaparty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 - Wisconsin</a:t>
            </a:r>
            <a:endParaRPr lang="en-US" dirty="0"/>
          </a:p>
        </p:txBody>
      </p:sp>
      <p:pic>
        <p:nvPicPr>
          <p:cNvPr id="4" name="Picture 3" descr="WOTop100WordsEx2ta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08020"/>
            <a:ext cx="8077200" cy="3009900"/>
          </a:xfrm>
          <a:prstGeom prst="rect">
            <a:avLst/>
          </a:prstGeom>
        </p:spPr>
      </p:pic>
    </p:spTree>
  </p:cSld>
  <p:clrMapOvr>
    <a:masterClrMapping/>
  </p:clrMapOvr>
  <p:transition advTm="452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/>
          <a:lstStyle/>
          <a:p>
            <a:r>
              <a:rPr lang="en-US" dirty="0" smtClean="0"/>
              <a:t>Excludes top 4 #tags</a:t>
            </a:r>
          </a:p>
          <a:p>
            <a:r>
              <a:rPr lang="en-US" dirty="0" smtClean="0"/>
              <a:t>Protest, Police, 99%,  Revolution, </a:t>
            </a:r>
            <a:r>
              <a:rPr lang="en-US" dirty="0" err="1" smtClean="0"/>
              <a:t>Teaparty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 - OWS</a:t>
            </a:r>
            <a:endParaRPr lang="en-US" dirty="0"/>
          </a:p>
        </p:txBody>
      </p:sp>
      <p:pic>
        <p:nvPicPr>
          <p:cNvPr id="4" name="Content Placeholder 6" descr="OWSTop99Wordsn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52800"/>
            <a:ext cx="8229600" cy="2971800"/>
          </a:xfrm>
          <a:prstGeom prst="rect">
            <a:avLst/>
          </a:prstGeom>
        </p:spPr>
      </p:pic>
    </p:spTree>
  </p:cSld>
  <p:clrMapOvr>
    <a:masterClrMapping/>
  </p:clrMapOvr>
  <p:transition advTm="197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protestors see the movement</a:t>
            </a:r>
          </a:p>
          <a:p>
            <a:pPr lvl="1"/>
            <a:r>
              <a:rPr lang="en-US" dirty="0" smtClean="0"/>
              <a:t>“Movement of Awakening”</a:t>
            </a:r>
          </a:p>
          <a:p>
            <a:r>
              <a:rPr lang="en-US" dirty="0" smtClean="0"/>
              <a:t>Motivations</a:t>
            </a:r>
          </a:p>
          <a:p>
            <a:pPr lvl="1"/>
            <a:r>
              <a:rPr lang="en-US" dirty="0" smtClean="0"/>
              <a:t>Corporate Greed</a:t>
            </a:r>
          </a:p>
          <a:p>
            <a:pPr lvl="1"/>
            <a:r>
              <a:rPr lang="en-US" dirty="0" smtClean="0"/>
              <a:t>Inequality</a:t>
            </a:r>
          </a:p>
          <a:p>
            <a:pPr lvl="1"/>
            <a:r>
              <a:rPr lang="en-US" dirty="0" smtClean="0"/>
              <a:t>Poverty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Interviews - OWS</a:t>
            </a:r>
            <a:endParaRPr lang="en-US" dirty="0"/>
          </a:p>
        </p:txBody>
      </p:sp>
      <p:pic>
        <p:nvPicPr>
          <p:cNvPr id="5" name="Picture 4" descr="dear1perc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3276600"/>
            <a:ext cx="5715000" cy="3200400"/>
          </a:xfrm>
          <a:prstGeom prst="rect">
            <a:avLst/>
          </a:prstGeom>
        </p:spPr>
      </p:pic>
    </p:spTree>
  </p:cSld>
  <p:clrMapOvr>
    <a:masterClrMapping/>
  </p:clrMapOvr>
  <p:transition advTm="296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Sidney Tarrow</a:t>
            </a:r>
          </a:p>
          <a:p>
            <a:r>
              <a:rPr lang="en-US" dirty="0" smtClean="0"/>
              <a:t>Repertoires of Contention</a:t>
            </a:r>
          </a:p>
          <a:p>
            <a:r>
              <a:rPr lang="en-US" dirty="0" smtClean="0"/>
              <a:t>Master Collective Action Framing</a:t>
            </a:r>
          </a:p>
          <a:p>
            <a:r>
              <a:rPr lang="en-US" dirty="0" smtClean="0"/>
              <a:t>Cycles of Protest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Movement Literature</a:t>
            </a:r>
            <a:endParaRPr lang="en-US" dirty="0"/>
          </a:p>
        </p:txBody>
      </p:sp>
      <p:pic>
        <p:nvPicPr>
          <p:cNvPr id="4" name="Picture 3" descr="madisonca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4572000" cy="2895600"/>
          </a:xfrm>
          <a:prstGeom prst="rect">
            <a:avLst/>
          </a:prstGeom>
        </p:spPr>
      </p:pic>
      <p:pic>
        <p:nvPicPr>
          <p:cNvPr id="5" name="Picture 4" descr="Zuccotti-Park-Occupy-Wall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4038600" cy="2895600"/>
          </a:xfrm>
          <a:prstGeom prst="rect">
            <a:avLst/>
          </a:prstGeom>
        </p:spPr>
      </p:pic>
    </p:spTree>
  </p:cSld>
  <p:clrMapOvr>
    <a:masterClrMapping/>
  </p:clrMapOvr>
  <p:transition advTm="786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w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4114800"/>
            <a:ext cx="3549755" cy="236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Picture 3" descr="wiSolid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4572000"/>
            <a:ext cx="5486400" cy="1828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Labor -&gt; Wisconsin -&gt; Occupy Wall Street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Repertoires of Contention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Occupation, Twitter, Solidarity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Master Collective Action Framing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Workers’ Rights -&gt; Oppose Corporate Influence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Cycles of Protest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Wisconsin -&gt; OWS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35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Protests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Hypotheses</a:t>
            </a:r>
          </a:p>
          <a:p>
            <a:r>
              <a:rPr lang="en-US" dirty="0" smtClean="0"/>
              <a:t>Why Twitter?</a:t>
            </a:r>
          </a:p>
          <a:p>
            <a:r>
              <a:rPr lang="en-US" dirty="0" smtClean="0"/>
              <a:t>Twitter Analysis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Social Movements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4" name="Picture 3" descr="justpi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743200"/>
            <a:ext cx="4648200" cy="3873500"/>
          </a:xfrm>
          <a:prstGeom prst="rect">
            <a:avLst/>
          </a:prstGeom>
        </p:spPr>
      </p:pic>
    </p:spTree>
  </p:cSld>
  <p:clrMapOvr>
    <a:masterClrMapping/>
  </p:clrMapOvr>
  <p:transition advTm="177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Governor Walker’s Bill</a:t>
            </a:r>
          </a:p>
          <a:p>
            <a:r>
              <a:rPr lang="en-US" dirty="0" smtClean="0"/>
              <a:t>Madison Protests</a:t>
            </a:r>
          </a:p>
          <a:p>
            <a:r>
              <a:rPr lang="en-US" dirty="0" smtClean="0"/>
              <a:t>Occupy Wall Street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Protests</a:t>
            </a:r>
            <a:endParaRPr lang="en-US" dirty="0"/>
          </a:p>
        </p:txBody>
      </p:sp>
      <p:pic>
        <p:nvPicPr>
          <p:cNvPr id="7" name="Picture 6" descr="bullfal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4036002" cy="2449436"/>
          </a:xfrm>
          <a:prstGeom prst="rect">
            <a:avLst/>
          </a:prstGeom>
        </p:spPr>
      </p:pic>
      <p:pic>
        <p:nvPicPr>
          <p:cNvPr id="8" name="Picture 7" descr="weare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0"/>
            <a:ext cx="6096000" cy="2540000"/>
          </a:xfrm>
          <a:prstGeom prst="rect">
            <a:avLst/>
          </a:prstGeom>
        </p:spPr>
      </p:pic>
    </p:spTree>
  </p:cSld>
  <p:clrMapOvr>
    <a:masterClrMapping/>
  </p:clrMapOvr>
  <p:transition advTm="8943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the protestors themselves see the movement?  </a:t>
            </a:r>
            <a:endParaRPr lang="en-US" dirty="0" smtClean="0"/>
          </a:p>
          <a:p>
            <a:r>
              <a:rPr lang="en-US" dirty="0" smtClean="0"/>
              <a:t>What is unifying these protests? </a:t>
            </a:r>
          </a:p>
          <a:p>
            <a:r>
              <a:rPr lang="en-US" dirty="0" smtClean="0"/>
              <a:t>Is the Occupy Movement inspired by the Madison protests?  </a:t>
            </a:r>
          </a:p>
          <a:p>
            <a:r>
              <a:rPr lang="en-US" dirty="0" smtClean="0"/>
              <a:t>Are they following in the tradition of previous social movements or do they constitute a new movement in opposition to capitalism and our political system?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</p:spTree>
  </p:cSld>
  <p:clrMapOvr>
    <a:masterClrMapping/>
  </p:clrMapOvr>
  <p:transition advTm="485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Wisconsin - Labor Protests</a:t>
            </a:r>
          </a:p>
          <a:p>
            <a:r>
              <a:rPr lang="en-US" dirty="0" smtClean="0"/>
              <a:t>Wisconsin -&gt; OWS = New Social Movement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pic>
        <p:nvPicPr>
          <p:cNvPr id="5" name="Picture 4" descr="corruptedPol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2800"/>
            <a:ext cx="4241141" cy="3124200"/>
          </a:xfrm>
          <a:prstGeom prst="rect">
            <a:avLst/>
          </a:prstGeom>
        </p:spPr>
      </p:pic>
      <p:pic>
        <p:nvPicPr>
          <p:cNvPr id="8" name="Picture 7" descr="WI_Solida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297555"/>
            <a:ext cx="3352800" cy="3122295"/>
          </a:xfrm>
          <a:prstGeom prst="rect">
            <a:avLst/>
          </a:prstGeom>
        </p:spPr>
      </p:pic>
    </p:spTree>
  </p:cSld>
  <p:clrMapOvr>
    <a:masterClrMapping/>
  </p:clrMapOvr>
  <p:transition advTm="402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protestors around the world</a:t>
            </a:r>
          </a:p>
          <a:p>
            <a:r>
              <a:rPr lang="en-US" dirty="0" smtClean="0"/>
              <a:t>Voice Opinion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Twitter?</a:t>
            </a:r>
            <a:endParaRPr lang="en-US" dirty="0"/>
          </a:p>
        </p:txBody>
      </p:sp>
      <p:pic>
        <p:nvPicPr>
          <p:cNvPr id="4" name="Picture 3" descr="twitter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146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ransition advTm="652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actor activity</a:t>
            </a:r>
          </a:p>
          <a:p>
            <a:r>
              <a:rPr lang="en-US" dirty="0" smtClean="0"/>
              <a:t>Activity over time</a:t>
            </a:r>
          </a:p>
          <a:p>
            <a:r>
              <a:rPr lang="en-US" dirty="0" smtClean="0"/>
              <a:t>Main concepts tweeted</a:t>
            </a:r>
          </a:p>
          <a:p>
            <a:r>
              <a:rPr lang="en-US" dirty="0" err="1" smtClean="0"/>
              <a:t>Hashtags</a:t>
            </a:r>
            <a:endParaRPr lang="en-US" dirty="0" smtClean="0"/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wiunion</a:t>
            </a:r>
            <a:endParaRPr lang="en-US" dirty="0" smtClean="0"/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occupywallstreet</a:t>
            </a:r>
            <a:r>
              <a:rPr lang="en-US" dirty="0" smtClean="0"/>
              <a:t> &amp; #</a:t>
            </a:r>
            <a:r>
              <a:rPr lang="en-US" dirty="0" err="1" smtClean="0"/>
              <a:t>ows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Tweets</a:t>
            </a:r>
            <a:endParaRPr lang="en-US" dirty="0"/>
          </a:p>
        </p:txBody>
      </p:sp>
      <p:pic>
        <p:nvPicPr>
          <p:cNvPr id="5121" name="Picture 1" descr="http://a2.twimg.com/profile_images/1618095785/liberty_guy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57200" cy="4572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3400" y="4331985"/>
            <a:ext cx="84639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@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occupynaked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RT 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AngryVoters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: To be With the 99% Obama Must Fire 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JP Morgan Banker Chief of Staff Daley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3"/>
              </a:rPr>
              <a:t>#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3"/>
              </a:rPr>
              <a:t>OccupyWallStreet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4"/>
              </a:rPr>
              <a:t>#OWS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5"/>
              </a:rPr>
              <a:t>#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5"/>
              </a:rPr>
              <a:t>OccupyWallStNYC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  <a:hlinkClick r:id="rId6"/>
              </a:rPr>
              <a:t>#O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...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en-US" sz="6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Tue Nov 08 15:55:45 +0000 2011 - tweet id 1</a:t>
            </a:r>
            <a:r>
              <a:rPr kumimoji="0" lang="en-US" sz="600" b="0" i="1" u="none" strike="noStrike" cap="none" normalizeH="0" baseline="0" dirty="0" smtClean="0" bmk="">
                <a:ln>
                  <a:noFill/>
                </a:ln>
                <a:effectLst/>
                <a:latin typeface="Arial" charset="0"/>
                <a:cs typeface="Arial" charset="0"/>
              </a:rPr>
              <a:t>33935750210256896</a:t>
            </a:r>
            <a:r>
              <a:rPr kumimoji="0" lang="en-US" sz="6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- #9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7"/>
              </a:rPr>
              <a:t>tweet details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4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r>
              <a:rPr lang="en-US" sz="2000" dirty="0" smtClean="0"/>
              <a:t>% of Tweets by top 99 users:  20.05%</a:t>
            </a:r>
          </a:p>
          <a:p>
            <a:r>
              <a:rPr lang="en-US" sz="2000" dirty="0" smtClean="0"/>
              <a:t>Number of Users contributing 80% of tweets:  5659 (6.54% of users)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Actor Activity - Wisconsin</a:t>
            </a:r>
            <a:endParaRPr lang="en-US" dirty="0"/>
          </a:p>
        </p:txBody>
      </p:sp>
      <p:pic>
        <p:nvPicPr>
          <p:cNvPr id="8" name="Picture 7" descr="WITop1000Us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895600"/>
            <a:ext cx="7587613" cy="3733799"/>
          </a:xfrm>
          <a:prstGeom prst="rect">
            <a:avLst/>
          </a:prstGeom>
        </p:spPr>
      </p:pic>
      <p:pic>
        <p:nvPicPr>
          <p:cNvPr id="9" name="Picture 8" descr="WITop100Us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124199"/>
            <a:ext cx="5807240" cy="2857693"/>
          </a:xfrm>
          <a:prstGeom prst="rect">
            <a:avLst/>
          </a:prstGeom>
        </p:spPr>
      </p:pic>
    </p:spTree>
  </p:cSld>
  <p:clrMapOvr>
    <a:masterClrMapping/>
  </p:clrMapOvr>
  <p:transition advTm="697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524000"/>
          </a:xfrm>
        </p:spPr>
        <p:txBody>
          <a:bodyPr/>
          <a:lstStyle/>
          <a:p>
            <a:r>
              <a:rPr lang="en-US" sz="2000" dirty="0" smtClean="0"/>
              <a:t>% of Tweets by top 99 users:  6.97%</a:t>
            </a:r>
          </a:p>
          <a:p>
            <a:r>
              <a:rPr lang="en-US" sz="2000" dirty="0" smtClean="0"/>
              <a:t>Number of Users contributing 80% of tweets:  62,537 (12.83% users)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Actor Activity - OWS</a:t>
            </a:r>
            <a:endParaRPr lang="en-US" dirty="0"/>
          </a:p>
        </p:txBody>
      </p:sp>
      <p:pic>
        <p:nvPicPr>
          <p:cNvPr id="4" name="Picture 3" descr="OWSTop1000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22193"/>
            <a:ext cx="7543800" cy="3816070"/>
          </a:xfrm>
          <a:prstGeom prst="rect">
            <a:avLst/>
          </a:prstGeom>
        </p:spPr>
      </p:pic>
      <p:pic>
        <p:nvPicPr>
          <p:cNvPr id="5" name="Picture 4" descr="OWSTop100Us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5876005" cy="2968548"/>
          </a:xfrm>
          <a:prstGeom prst="rect">
            <a:avLst/>
          </a:prstGeom>
        </p:spPr>
      </p:pic>
    </p:spTree>
  </p:cSld>
  <p:clrMapOvr>
    <a:masterClrMapping/>
  </p:clrMapOvr>
  <p:transition advTm="4898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1222</TotalTime>
  <Words>345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Contemporary Social Movements Through Twitter: The Cases of Madison and Occupy Wall Street</vt:lpstr>
      <vt:lpstr>Table of Contents</vt:lpstr>
      <vt:lpstr>Introduction to the Protests</vt:lpstr>
      <vt:lpstr>Research Questions</vt:lpstr>
      <vt:lpstr>Hypotheses</vt:lpstr>
      <vt:lpstr>Why Twitter?</vt:lpstr>
      <vt:lpstr>Analysis of Tweets</vt:lpstr>
      <vt:lpstr>Main Actor Activity - Wisconsin</vt:lpstr>
      <vt:lpstr>Main Actor Activity - OWS</vt:lpstr>
      <vt:lpstr>Activity Over Time - Wisconsin</vt:lpstr>
      <vt:lpstr>Activity Over Time - OWS</vt:lpstr>
      <vt:lpstr>Main Concepts - Wisconsin</vt:lpstr>
      <vt:lpstr>Main Concepts - OWS</vt:lpstr>
      <vt:lpstr>Traditional Interviews - OWS</vt:lpstr>
      <vt:lpstr>Social Movement Literature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Social Movements: The Cases of Madison and Occupy Wall Street</dc:title>
  <dc:creator>winansk</dc:creator>
  <cp:lastModifiedBy>winansk</cp:lastModifiedBy>
  <cp:revision>49</cp:revision>
  <dcterms:created xsi:type="dcterms:W3CDTF">2011-11-07T17:05:49Z</dcterms:created>
  <dcterms:modified xsi:type="dcterms:W3CDTF">2012-03-17T01:32:25Z</dcterms:modified>
</cp:coreProperties>
</file>